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8" r:id="rId5"/>
    <p:sldId id="259" r:id="rId6"/>
    <p:sldId id="274" r:id="rId7"/>
    <p:sldId id="261" r:id="rId8"/>
    <p:sldId id="281" r:id="rId9"/>
    <p:sldId id="262" r:id="rId10"/>
    <p:sldId id="267" r:id="rId11"/>
    <p:sldId id="268" r:id="rId12"/>
    <p:sldId id="269" r:id="rId13"/>
    <p:sldId id="270" r:id="rId14"/>
    <p:sldId id="271" r:id="rId15"/>
    <p:sldId id="282" r:id="rId16"/>
    <p:sldId id="279" r:id="rId17"/>
    <p:sldId id="28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4821"/>
    <a:srgbClr val="97FFC6"/>
    <a:srgbClr val="33FF8F"/>
    <a:srgbClr val="FFFF00"/>
    <a:srgbClr val="006699"/>
    <a:srgbClr val="00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0" autoAdjust="0"/>
    <p:restoredTop sz="94660"/>
  </p:normalViewPr>
  <p:slideViewPr>
    <p:cSldViewPr>
      <p:cViewPr>
        <p:scale>
          <a:sx n="76" d="100"/>
          <a:sy n="76" d="100"/>
        </p:scale>
        <p:origin x="-120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0425D-41E1-4BE2-AC34-065130A94E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0960-0D85-4D0F-960F-0C9B0285D7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F0799-C05B-4D9E-BC5F-75224F51A2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8E53C-9735-4FEE-9680-4359DE012C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B25A4-7F50-43AC-AA28-368ABCB7CA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299E9-169F-4C7C-B86F-2789CAD32B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39522-AE67-4B07-88FC-359B0BDBE2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4372A-A7AA-40D3-A361-DB858AA3F7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4BCBD-68FA-49EF-AD91-C6BB01B5DB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D43AD-824E-4F8A-8E7A-B08384994A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EADE2-2BD9-4337-B28B-B2C2BB1AD3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CCFF"/>
            </a:gs>
            <a:gs pos="100000">
              <a:srgbClr val="0066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5D51B932-F713-489B-9652-7E24CFD48A2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00880" y="1250355"/>
            <a:ext cx="77755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b="1" i="1" dirty="0" smtClean="0">
                <a:solidFill>
                  <a:srgbClr val="004821"/>
                </a:solidFill>
                <a:effectLst/>
              </a:rPr>
              <a:t>Презентация по ПДД для детей второй младшей группы </a:t>
            </a:r>
            <a:r>
              <a:rPr lang="ru-RU" sz="4000" b="1" i="1" dirty="0" smtClean="0">
                <a:solidFill>
                  <a:srgbClr val="FFFF00"/>
                </a:solidFill>
                <a:effectLst/>
              </a:rPr>
              <a:t>Советы </a:t>
            </a:r>
            <a:r>
              <a:rPr lang="ru-RU" sz="4000" b="1" i="1" dirty="0" smtClean="0">
                <a:solidFill>
                  <a:srgbClr val="FFFF00"/>
                </a:solidFill>
                <a:effectLst/>
              </a:rPr>
              <a:t>светофора</a:t>
            </a:r>
            <a:endParaRPr lang="ru-RU" sz="4000" b="1" i="1" dirty="0">
              <a:solidFill>
                <a:srgbClr val="FFFF00"/>
              </a:solidFill>
              <a:effectLst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699792" y="5805265"/>
            <a:ext cx="619268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dirty="0" smtClean="0">
                <a:effectLst/>
              </a:rPr>
              <a:t>                                            </a:t>
            </a:r>
            <a:r>
              <a:rPr lang="ru-RU" sz="1400" dirty="0" smtClean="0">
                <a:effectLst/>
              </a:rPr>
              <a:t>                                                        </a:t>
            </a:r>
            <a:r>
              <a:rPr lang="ru-RU" sz="1400" b="1" dirty="0" smtClean="0">
                <a:effectLst/>
              </a:rPr>
              <a:t>Подготовили</a:t>
            </a:r>
            <a:r>
              <a:rPr lang="ru-RU" sz="1400" b="1" dirty="0" smtClean="0">
                <a:effectLst/>
              </a:rPr>
              <a:t>: </a:t>
            </a:r>
            <a:endParaRPr lang="ru-RU" sz="1400" b="1" dirty="0" smtClean="0">
              <a:effectLst/>
            </a:endParaRPr>
          </a:p>
          <a:p>
            <a:pPr algn="ctr">
              <a:spcBef>
                <a:spcPct val="50000"/>
              </a:spcBef>
            </a:pPr>
            <a:r>
              <a:rPr lang="ru-RU" sz="1400" b="1" dirty="0">
                <a:effectLst/>
              </a:rPr>
              <a:t> </a:t>
            </a:r>
            <a:r>
              <a:rPr lang="ru-RU" sz="1400" b="1" dirty="0" smtClean="0">
                <a:effectLst/>
              </a:rPr>
              <a:t>                                        Воспитатель</a:t>
            </a:r>
            <a:r>
              <a:rPr lang="ru-RU" sz="1400" b="1" dirty="0" smtClean="0">
                <a:effectLst/>
              </a:rPr>
              <a:t> </a:t>
            </a:r>
            <a:r>
              <a:rPr lang="ru-RU" sz="1400" b="1" dirty="0" smtClean="0">
                <a:effectLst/>
              </a:rPr>
              <a:t>Бажанова Мария Сергеевна</a:t>
            </a:r>
          </a:p>
          <a:p>
            <a:pPr algn="ctr">
              <a:spcBef>
                <a:spcPct val="50000"/>
              </a:spcBef>
            </a:pPr>
            <a:r>
              <a:rPr lang="ru-RU" sz="1400" dirty="0" smtClean="0">
                <a:effectLst/>
              </a:rPr>
              <a:t>                                                                        </a:t>
            </a:r>
            <a:endParaRPr lang="ru-RU" sz="1400" dirty="0"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968" y="2132301"/>
            <a:ext cx="3898248" cy="3898248"/>
          </a:xfrm>
          <a:prstGeom prst="rect">
            <a:avLst/>
          </a:prstGeom>
        </p:spPr>
      </p:pic>
      <p:pic>
        <p:nvPicPr>
          <p:cNvPr id="5" name="ДЕТСКИЕ ПЕСНИ ИГОРЯ РУССКИХ - ПД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26499.61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1640" y="5280216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7664" y="332656"/>
            <a:ext cx="673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sz="1800" b="1" dirty="0" smtClean="0">
                <a:solidFill>
                  <a:srgbClr val="FF0000"/>
                </a:solidFill>
              </a:rPr>
              <a:t>МОУ Центр развития ребёнка №3      </a:t>
            </a:r>
          </a:p>
          <a:p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         Краснооктябрьского района Волгограда</a:t>
            </a:r>
            <a:endParaRPr lang="ru-RU" sz="1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419">
        <p14:reveal/>
      </p:transition>
    </mc:Choice>
    <mc:Fallback xmlns="">
      <p:transition spd="slow" advTm="64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35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54" y="679805"/>
            <a:ext cx="90224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Цель: </a:t>
            </a:r>
            <a:r>
              <a:rPr lang="ru-RU" sz="1800" b="1" dirty="0" smtClean="0">
                <a:solidFill>
                  <a:srgbClr val="FFFF00"/>
                </a:solidFill>
              </a:rPr>
              <a:t>формирование навыков безопасного поведения детей на дорогах, </a:t>
            </a:r>
          </a:p>
          <a:p>
            <a:r>
              <a:rPr lang="ru-RU" sz="1800" b="1" dirty="0">
                <a:solidFill>
                  <a:srgbClr val="FFFF00"/>
                </a:solidFill>
              </a:rPr>
              <a:t> </a:t>
            </a:r>
            <a:r>
              <a:rPr lang="ru-RU" sz="1800" b="1" dirty="0" smtClean="0">
                <a:solidFill>
                  <a:srgbClr val="FFFF00"/>
                </a:solidFill>
              </a:rPr>
              <a:t>          осознание детьми важности соблюдения правил дорожного движения 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Задачи:</a:t>
            </a:r>
          </a:p>
          <a:p>
            <a:pPr marL="285750" indent="-285750">
              <a:buFontTx/>
              <a:buChar char="-"/>
            </a:pPr>
            <a:r>
              <a:rPr lang="ru-RU" sz="1800" b="1" dirty="0" smtClean="0">
                <a:solidFill>
                  <a:srgbClr val="FFFF00"/>
                </a:solidFill>
              </a:rPr>
              <a:t>Дать детям необходимые знания о правилах безопасности на дороге;</a:t>
            </a:r>
          </a:p>
          <a:p>
            <a:pPr marL="285750" indent="-285750">
              <a:buFontTx/>
              <a:buChar char="-"/>
            </a:pPr>
            <a:r>
              <a:rPr lang="ru-RU" sz="1800" b="1" dirty="0" smtClean="0">
                <a:solidFill>
                  <a:srgbClr val="FFFF00"/>
                </a:solidFill>
              </a:rPr>
              <a:t>Вырабатывание у детей привычки правильно вести себя на дорогах;</a:t>
            </a:r>
          </a:p>
          <a:p>
            <a:pPr marL="285750" indent="-285750">
              <a:buFontTx/>
              <a:buChar char="-"/>
            </a:pPr>
            <a:r>
              <a:rPr lang="ru-RU" sz="1800" b="1" dirty="0" smtClean="0">
                <a:solidFill>
                  <a:srgbClr val="FFFF00"/>
                </a:solidFill>
              </a:rPr>
              <a:t>Воспитание в детях грамотных пешеходов.</a:t>
            </a:r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0928"/>
            <a:ext cx="6840760" cy="378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7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1159">
        <p14:reveal/>
      </p:transition>
    </mc:Choice>
    <mc:Fallback xmlns="">
      <p:transition spd="slow" advTm="111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95938" y="128964"/>
            <a:ext cx="81370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Сигнал нам красный говорит: </a:t>
            </a:r>
          </a:p>
          <a:p>
            <a:pPr lvl="1"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Через дорогу путь закрыт!</a:t>
            </a:r>
            <a:endParaRPr lang="ru-RU" sz="2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2189" y="5507843"/>
            <a:ext cx="7560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4821"/>
                </a:solidFill>
              </a:rPr>
              <a:t>Сигнал зеленый говорит:</a:t>
            </a:r>
          </a:p>
          <a:p>
            <a:pPr algn="ctr"/>
            <a:r>
              <a:rPr lang="ru-RU" sz="2400" dirty="0" smtClean="0">
                <a:solidFill>
                  <a:srgbClr val="004821"/>
                </a:solidFill>
              </a:rPr>
              <a:t>Через дорогу путь открыт!</a:t>
            </a:r>
            <a:endParaRPr lang="ru-RU" sz="2400" dirty="0">
              <a:solidFill>
                <a:srgbClr val="00482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86757"/>
            <a:ext cx="4221088" cy="42210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013">
        <p14:reveal/>
      </p:transition>
    </mc:Choice>
    <mc:Fallback xmlns="">
      <p:transition spd="slow" advTm="90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15391" y="116632"/>
            <a:ext cx="87852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«Зебра»-это специальный пешеходный переход, лишь по «зебре» пешеход дорогу смело перейдет! </a:t>
            </a:r>
            <a:endParaRPr lang="ru-RU" sz="28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01628"/>
            <a:ext cx="8136904" cy="524543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963">
        <p14:reveal/>
      </p:transition>
    </mc:Choice>
    <mc:Fallback xmlns="">
      <p:transition spd="slow" advTm="69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07504" y="121318"/>
            <a:ext cx="87137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FFC000"/>
                </a:solidFill>
                <a:effectLst/>
              </a:rPr>
              <a:t>А чтобы быть уверенным, что все автомобили, увидев пешехода, дорогу уступили, посмотрим мы направо, затем налево-движение стоит? Теперь через дорогу свободный путь открыт!</a:t>
            </a:r>
            <a:endParaRPr lang="ru-RU" sz="2800" b="1" dirty="0">
              <a:solidFill>
                <a:srgbClr val="FFC00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76872"/>
            <a:ext cx="8064896" cy="443813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2935">
        <p14:reveal/>
      </p:transition>
    </mc:Choice>
    <mc:Fallback xmlns="">
      <p:transition spd="slow" advTm="129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79958" y="35113"/>
            <a:ext cx="85693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Нет светофора или «зебры» на дороге? Подземный переход придет вам на подмогу! Проложен под дорогой для пешеходов путь, при переходе улицы о нем ты не забудь!</a:t>
            </a:r>
            <a:endParaRPr lang="ru-RU" sz="2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04773"/>
            <a:ext cx="8136904" cy="513659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2785">
        <p14:reveal/>
      </p:transition>
    </mc:Choice>
    <mc:Fallback xmlns="">
      <p:transition spd="slow" advTm="127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39750" y="0"/>
            <a:ext cx="83534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</a:pPr>
            <a:r>
              <a:rPr lang="ru-RU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 перебегай проезжую часть перед близко идущим транспортом </a:t>
            </a: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048261"/>
            <a:ext cx="8136706" cy="569310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027">
        <p14:reveal/>
      </p:transition>
    </mc:Choice>
    <mc:Fallback xmlns="">
      <p:transition spd="slow" advTm="70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84" y="1070739"/>
            <a:ext cx="8355688" cy="5526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16632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Детям-футболистам всем должно быть ясно: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Около дороги в мяч играть опасно!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47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445">
        <p14:reveal/>
      </p:transition>
    </mc:Choice>
    <mc:Fallback xmlns="">
      <p:transition spd="slow" advTm="64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31354" y="82885"/>
            <a:ext cx="871264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2" algn="ctr">
              <a:spcBef>
                <a:spcPct val="50000"/>
              </a:spcBef>
              <a:buFont typeface="Wingdings" pitchFamily="2" charset="2"/>
              <a:buNone/>
            </a:pPr>
            <a:r>
              <a:rPr lang="ru-RU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 обходи стоящий автомобиль - это опасно. Подожди, пока он отъедет</a:t>
            </a:r>
            <a:r>
              <a:rPr lang="ru-RU" sz="3200" dirty="0">
                <a:solidFill>
                  <a:srgbClr val="FF0066"/>
                </a:solidFill>
                <a:effectLst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3850"/>
            <a:ext cx="7920880" cy="54755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357">
        <p14:reveal/>
      </p:transition>
    </mc:Choice>
    <mc:Fallback xmlns="">
      <p:transition spd="slow" advTm="93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42304" y="160338"/>
            <a:ext cx="84248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Ожидая транспорт, стойте только на посадочных </a:t>
            </a:r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площадках, на остановке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1227139"/>
            <a:ext cx="8216081" cy="537021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666">
        <p14:reveal/>
      </p:transition>
    </mc:Choice>
    <mc:Fallback xmlns="">
      <p:transition spd="slow" advTm="76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83040" y="71765"/>
            <a:ext cx="8642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Когда к дороге подхожу, то маму за руку держу!</a:t>
            </a:r>
            <a:endParaRPr lang="ru-RU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94986"/>
            <a:ext cx="8208912" cy="609321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599">
        <p14:reveal/>
      </p:transition>
    </mc:Choice>
    <mc:Fallback xmlns="">
      <p:transition spd="slow" advTm="75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86829" y="116632"/>
            <a:ext cx="86423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Если с мамой или с папой вы поедите все вместе, не забудь, что ты ребенок, должен ехать в детском кресле! </a:t>
            </a:r>
            <a:endParaRPr lang="ru-RU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01627"/>
            <a:ext cx="7848872" cy="495170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175">
        <p14:reveal/>
      </p:transition>
    </mc:Choice>
    <mc:Fallback xmlns="">
      <p:transition spd="slow" advTm="81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50823" y="116632"/>
            <a:ext cx="871366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66"/>
                </a:solidFill>
              </a:rPr>
              <a:t>             По </a:t>
            </a:r>
            <a:r>
              <a:rPr lang="ru-RU" sz="2800" b="1" dirty="0">
                <a:solidFill>
                  <a:srgbClr val="FF0066"/>
                </a:solidFill>
              </a:rPr>
              <a:t>переходу только пешком! </a:t>
            </a:r>
          </a:p>
          <a:p>
            <a:r>
              <a:rPr lang="ru-RU" sz="2800" b="1" dirty="0" smtClean="0">
                <a:solidFill>
                  <a:srgbClr val="FF0066"/>
                </a:solidFill>
              </a:rPr>
              <a:t>            Если </a:t>
            </a:r>
            <a:r>
              <a:rPr lang="ru-RU" sz="2800" b="1" dirty="0">
                <a:solidFill>
                  <a:srgbClr val="FF0066"/>
                </a:solidFill>
              </a:rPr>
              <a:t>вам надо прейти дорогу:</a:t>
            </a:r>
          </a:p>
          <a:p>
            <a:r>
              <a:rPr lang="ru-RU" sz="2800" b="1" dirty="0">
                <a:solidFill>
                  <a:srgbClr val="FF0066"/>
                </a:solidFill>
              </a:rPr>
              <a:t>Сойдите с велосипеда (самоката) и везите его рядом с собой!</a:t>
            </a:r>
          </a:p>
          <a:p>
            <a:pPr algn="ctr"/>
            <a:endParaRPr lang="ru-RU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8136904" cy="484907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531">
        <p14:reveal/>
      </p:transition>
    </mc:Choice>
    <mc:Fallback xmlns="">
      <p:transition spd="slow" advTm="75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6357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66"/>
                </a:solidFill>
              </a:rPr>
              <a:t>Даже если машина остановилась, будь осторожен!</a:t>
            </a:r>
          </a:p>
          <a:p>
            <a:r>
              <a:rPr lang="ru-RU" sz="2800" b="1" dirty="0">
                <a:solidFill>
                  <a:srgbClr val="FF0066"/>
                </a:solidFill>
              </a:rPr>
              <a:t>Убедись, что все водители увидели тебя и пропускают!</a:t>
            </a:r>
            <a:endParaRPr lang="ru-RU" sz="2800" b="1" dirty="0">
              <a:solidFill>
                <a:srgbClr val="FF0066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32239"/>
            <a:ext cx="8424936" cy="490912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959">
        <p14:reveal/>
      </p:transition>
    </mc:Choice>
    <mc:Fallback xmlns="">
      <p:transition spd="slow" advTm="89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5" y="158125"/>
            <a:ext cx="7354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По проезжей части бегут автомобили,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Тротуар – чтоб люди по нему ходили!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0927"/>
            <a:ext cx="8424936" cy="555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8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932">
        <p14:reveal/>
      </p:transition>
    </mc:Choice>
    <mc:Fallback xmlns="">
      <p:transition spd="slow" advTm="69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03848" y="188641"/>
            <a:ext cx="594015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Делаем ребятам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Предостережение: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Выучите срочно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ПРАВИЛА ДВИЖЕНИЯ,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Чтоб не волновались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Каждый день родители,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Чтоб спокойно мчались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Улицей водители!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36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</a:t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36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88641"/>
            <a:ext cx="3240359" cy="633670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1965">
        <p14:reveal/>
      </p:transition>
    </mc:Choice>
    <mc:Fallback xmlns="">
      <p:transition spd="slow" advTm="119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188640"/>
            <a:ext cx="8280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Список используемой литературы:</a:t>
            </a:r>
          </a:p>
          <a:p>
            <a:r>
              <a:rPr lang="ru-RU" sz="1800" dirty="0" smtClean="0">
                <a:solidFill>
                  <a:srgbClr val="FFFF00"/>
                </a:solidFill>
              </a:rPr>
              <a:t>Т.А. Шорыгина, Беседы о правилах дорожного движения. Издательство «ТЦ Сфера»,2016.</a:t>
            </a:r>
          </a:p>
          <a:p>
            <a:r>
              <a:rPr lang="ru-RU" sz="1800" dirty="0" smtClean="0">
                <a:solidFill>
                  <a:srgbClr val="FFFF00"/>
                </a:solidFill>
              </a:rPr>
              <a:t>И.С. </a:t>
            </a:r>
            <a:r>
              <a:rPr lang="ru-RU" sz="1800" dirty="0" err="1" smtClean="0">
                <a:solidFill>
                  <a:srgbClr val="FFFF00"/>
                </a:solidFill>
              </a:rPr>
              <a:t>Батова,Развивающий</a:t>
            </a:r>
            <a:r>
              <a:rPr lang="ru-RU" sz="1800" dirty="0" smtClean="0">
                <a:solidFill>
                  <a:srgbClr val="FFFF00"/>
                </a:solidFill>
              </a:rPr>
              <a:t> игровой комплект Правила дорожного движения. Тематические задания для детей. Издательство «Учитель»</a:t>
            </a:r>
          </a:p>
          <a:p>
            <a:r>
              <a:rPr lang="ru-RU" sz="1800" dirty="0" smtClean="0">
                <a:solidFill>
                  <a:srgbClr val="FFFF00"/>
                </a:solidFill>
              </a:rPr>
              <a:t>В оформлении использованы материалы сайта </a:t>
            </a:r>
            <a:r>
              <a:rPr lang="en-US" sz="1800" dirty="0" err="1" smtClean="0">
                <a:solidFill>
                  <a:srgbClr val="FFFF00"/>
                </a:solidFill>
              </a:rPr>
              <a:t>htt</a:t>
            </a:r>
            <a:r>
              <a:rPr lang="ru-RU" sz="1800" dirty="0" smtClean="0">
                <a:solidFill>
                  <a:srgbClr val="FFFF00"/>
                </a:solidFill>
              </a:rPr>
              <a:t>://</a:t>
            </a:r>
            <a:r>
              <a:rPr lang="en-US" sz="1800" dirty="0" smtClean="0">
                <a:solidFill>
                  <a:srgbClr val="FFFF00"/>
                </a:solidFill>
              </a:rPr>
              <a:t>ru.depositphotos.com</a:t>
            </a:r>
            <a:r>
              <a:rPr lang="ru-RU" sz="1800" dirty="0" smtClean="0">
                <a:solidFill>
                  <a:srgbClr val="FFFF00"/>
                </a:solidFill>
              </a:rPr>
              <a:t> </a:t>
            </a:r>
            <a:endParaRPr lang="en-US" sz="1800" dirty="0" smtClean="0">
              <a:solidFill>
                <a:srgbClr val="FFFF00"/>
              </a:solidFill>
            </a:endParaRPr>
          </a:p>
          <a:p>
            <a:r>
              <a:rPr lang="ru-RU" sz="1800" dirty="0">
                <a:solidFill>
                  <a:srgbClr val="FFFF00"/>
                </a:solidFill>
              </a:rPr>
              <a:t>Кобзева, Т.Г. Правила дорожного движения: система обучения для дошкольников: учебник / Т.Г. Кобзева, И.А. Холодова, Г.С. Александрова – Волгоград : Учитель, 2012.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981195"/>
            <a:ext cx="5328592" cy="361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2655">
        <p14:reveal/>
      </p:transition>
    </mc:Choice>
    <mc:Fallback xmlns="">
      <p:transition spd="slow" advTm="126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385</Words>
  <Application>Microsoft Office PowerPoint</Application>
  <PresentationFormat>Экран (4:3)</PresentationFormat>
  <Paragraphs>40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Work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Ershova</dc:creator>
  <cp:lastModifiedBy>Mariya</cp:lastModifiedBy>
  <cp:revision>112</cp:revision>
  <dcterms:created xsi:type="dcterms:W3CDTF">2009-03-25T11:32:17Z</dcterms:created>
  <dcterms:modified xsi:type="dcterms:W3CDTF">2025-04-18T17:28:00Z</dcterms:modified>
</cp:coreProperties>
</file>